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62" r:id="rId4"/>
    <p:sldId id="261" r:id="rId5"/>
    <p:sldId id="258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6D06C-58C2-4218-ADF0-62BFA8AB70D0}" type="datetimeFigureOut">
              <a:rPr lang="en-US" smtClean="0"/>
              <a:t>5/29/2012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E9626-B1BF-4ED7-8B3D-59ECD8851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5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59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9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77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45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81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E9626-B1BF-4ED7-8B3D-59ECD8851E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22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2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9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15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0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2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8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0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0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0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2977A-A411-4C37-A5D2-781E973BBF0D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0A1AB-51A6-43EA-9206-8E7F4FEA6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0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 selection: Quick start-up process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578234"/>
              </p:ext>
            </p:extLst>
          </p:nvPr>
        </p:nvGraphicFramePr>
        <p:xfrm>
          <a:off x="990600" y="1905000"/>
          <a:ext cx="7086600" cy="19480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5736"/>
                <a:gridCol w="343823"/>
                <a:gridCol w="6227041"/>
              </a:tblGrid>
              <a:tr h="28549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effectLst/>
                        </a:rPr>
                        <a:t>1.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"rough" delineation and stratification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90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wheat growing areas in the </a:t>
                      </a:r>
                      <a:r>
                        <a:rPr lang="en-US" sz="1600" u="none" strike="noStrike" dirty="0" smtClean="0">
                          <a:effectLst/>
                        </a:rPr>
                        <a:t>highlands 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(&gt;10% </a:t>
                      </a:r>
                      <a:r>
                        <a:rPr lang="en-US" sz="1600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woreda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cultivated area)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34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AGP woredas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successful HABP/PSNP/SLM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woredas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(Suzanne</a:t>
                      </a:r>
                      <a:r>
                        <a:rPr lang="en-US" sz="16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?)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49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d.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national 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research </a:t>
                      </a:r>
                      <a:r>
                        <a:rPr lang="en-US" sz="16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centre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en-US" sz="16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engagement, or identified potential 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n-US" sz="1600" u="none" strike="noStrike" dirty="0" err="1" smtClean="0">
                          <a:solidFill>
                            <a:srgbClr val="FF0000"/>
                          </a:solidFill>
                          <a:effectLst/>
                        </a:rPr>
                        <a:t>Adefres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549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effectLst/>
                        </a:rPr>
                        <a:t>2.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map potential "early </a:t>
                      </a:r>
                      <a:r>
                        <a:rPr lang="en-US" sz="1600" b="1" u="none" strike="noStrike" dirty="0" smtClean="0">
                          <a:effectLst/>
                        </a:rPr>
                        <a:t>sites“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49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effectLst/>
                        </a:rPr>
                        <a:t>3.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quick 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scoring/voting </a:t>
                      </a: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of </a:t>
                      </a:r>
                      <a:r>
                        <a:rPr lang="en-US" sz="1600" b="1" u="none" strike="noStrike" dirty="0">
                          <a:effectLst/>
                        </a:rPr>
                        <a:t>nominated </a:t>
                      </a:r>
                      <a:r>
                        <a:rPr lang="en-US" sz="1600" b="1" u="none" strike="noStrike" dirty="0" smtClean="0">
                          <a:effectLst/>
                        </a:rPr>
                        <a:t>sites </a:t>
                      </a:r>
                      <a:r>
                        <a:rPr lang="en-US" sz="1600" b="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(Plenary)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 selection: Quick start-up process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 selection: Quick start-up process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1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534751"/>
              </p:ext>
            </p:extLst>
          </p:nvPr>
        </p:nvGraphicFramePr>
        <p:xfrm>
          <a:off x="381000" y="1066800"/>
          <a:ext cx="8458199" cy="56938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7400"/>
                <a:gridCol w="1512114"/>
                <a:gridCol w="1551963"/>
                <a:gridCol w="1660323"/>
                <a:gridCol w="1676399"/>
              </a:tblGrid>
              <a:tr h="214407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Sinana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Areka</a:t>
                      </a: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en-US" sz="1600" b="1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Hadiya</a:t>
                      </a: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Plain)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East Gojam/Jimma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Debre</a:t>
                      </a:r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Birhan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14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Woreda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Sinana Dinsho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Boloso Sore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Kersa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Basona Worana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</a:tr>
              <a:tr h="214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"zone"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humid-accessible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humid-accessible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humid-accessible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arid-accessible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</a:tr>
              <a:tr h="64322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farming </a:t>
                      </a:r>
                      <a:r>
                        <a:rPr lang="en-US" sz="1600" u="none" strike="noStrike" dirty="0" smtClean="0">
                          <a:effectLst/>
                        </a:rPr>
                        <a:t>system/sub-system </a:t>
                      </a:r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(For</a:t>
                      </a:r>
                      <a:r>
                        <a:rPr lang="en-US" sz="16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plenary – is this correct/complete?)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Wheat mono-culture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Sorghum-millet-</a:t>
                      </a:r>
                      <a:r>
                        <a:rPr lang="en-US" sz="1600" u="none" strike="noStrike" dirty="0" err="1">
                          <a:effectLst/>
                        </a:rPr>
                        <a:t>teff</a:t>
                      </a:r>
                      <a:r>
                        <a:rPr lang="en-US" sz="1600" u="none" strike="noStrike" dirty="0">
                          <a:effectLst/>
                        </a:rPr>
                        <a:t>-maize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Sorghum-millet-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teff</a:t>
                      </a:r>
                      <a:r>
                        <a:rPr lang="en-US" sz="1600" u="none" strike="noStrike" dirty="0" smtClean="0">
                          <a:effectLst/>
                        </a:rPr>
                        <a:t>-maize-barley, soybean, haricot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bean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Wheat-barley-</a:t>
                      </a:r>
                      <a:r>
                        <a:rPr lang="en-US" sz="1600" u="none" strike="noStrike" dirty="0" err="1">
                          <a:effectLst/>
                        </a:rPr>
                        <a:t>teff</a:t>
                      </a:r>
                      <a:r>
                        <a:rPr lang="en-US" sz="1600" u="none" strike="noStrike" dirty="0">
                          <a:effectLst/>
                        </a:rPr>
                        <a:t> + more importance of </a:t>
                      </a:r>
                      <a:r>
                        <a:rPr lang="en-US" sz="1600" u="none" strike="noStrike" dirty="0" smtClean="0">
                          <a:effectLst/>
                        </a:rPr>
                        <a:t>legumes (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faba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bean, field pea, chickpea, lentil)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</a:tr>
              <a:tr h="428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representativeness &amp; out-scaling potential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different rainfall season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</a:tr>
              <a:tr h="214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potential for </a:t>
                      </a:r>
                      <a:r>
                        <a:rPr lang="en-US" sz="1600" u="none" strike="noStrike" dirty="0" smtClean="0">
                          <a:effectLst/>
                        </a:rPr>
                        <a:t>demonstrating “Push-Pull” </a:t>
                      </a:r>
                      <a:r>
                        <a:rPr lang="en-US" sz="1600" u="none" strike="noStrike" dirty="0">
                          <a:effectLst/>
                        </a:rPr>
                        <a:t>effect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in an AGP woreda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far from AGP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neighbouring AGP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neighbouring AGP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/>
                </a:tc>
              </a:tr>
              <a:tr h="39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elevation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</a:t>
                      </a:r>
                      <a:r>
                        <a:rPr lang="en-US" sz="1600" u="none" strike="noStrike" dirty="0" smtClean="0">
                          <a:effectLst/>
                        </a:rPr>
                        <a:t>2746 </a:t>
                      </a:r>
                    </a:p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(1545-4235)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                                       </a:t>
                      </a:r>
                      <a:r>
                        <a:rPr lang="en-US" sz="1600" u="none" strike="noStrike" dirty="0" smtClean="0">
                          <a:effectLst/>
                        </a:rPr>
                        <a:t>1672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(760-2290)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                                       </a:t>
                      </a:r>
                      <a:r>
                        <a:rPr lang="en-US" sz="1600" u="none" strike="noStrike" dirty="0" smtClean="0">
                          <a:effectLst/>
                        </a:rPr>
                        <a:t>1979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(1684-2750)</a:t>
                      </a:r>
                      <a:endParaRPr lang="en-US" sz="1600" b="0" i="0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</a:rPr>
                        <a:t>                                       </a:t>
                      </a:r>
                      <a:r>
                        <a:rPr lang="en-US" sz="1600" u="none" strike="noStrike" dirty="0" smtClean="0">
                          <a:effectLst/>
                        </a:rPr>
                        <a:t>2664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(1560-3620)</a:t>
                      </a:r>
                      <a:endParaRPr lang="en-US" sz="1600" b="0" i="0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8444" marR="8444" marT="8444" marB="0" anchor="ctr"/>
                </a:tc>
              </a:tr>
              <a:tr h="39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cattle density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84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198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145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                                             71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</a:tr>
              <a:tr h="39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sheep density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                                             27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                                             12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                                             94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</a:tr>
              <a:tr h="3977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goat density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  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14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13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                                             33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44" marR="8444" marT="8444" marB="0"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 selection: Quick start-up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69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Longer term process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1" y="1219200"/>
            <a:ext cx="7467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Site selection working group: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National development priorities (</a:t>
            </a:r>
            <a:r>
              <a:rPr lang="en-US" sz="2800" dirty="0" err="1" smtClean="0"/>
              <a:t>MoA</a:t>
            </a:r>
            <a:r>
              <a:rPr lang="en-US" sz="2800" dirty="0" smtClean="0"/>
              <a:t>?)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National research priorities (EIAR?)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Livestock, crop, NRM, tree, water.. specialists 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USAID representation 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Technical support</a:t>
            </a:r>
          </a:p>
          <a:p>
            <a:pPr marL="285750" indent="-285750">
              <a:buFontTx/>
              <a:buChar char="-"/>
            </a:pPr>
            <a:endParaRPr lang="en-US" sz="2800" dirty="0"/>
          </a:p>
          <a:p>
            <a:pPr marL="285750" indent="-285750">
              <a:buFont typeface="Wingdings"/>
              <a:buChar char="à"/>
            </a:pPr>
            <a:r>
              <a:rPr lang="en-US" sz="2800" dirty="0" smtClean="0">
                <a:sym typeface="Wingdings" pitchFamily="2" charset="2"/>
              </a:rPr>
              <a:t>Can we agree membership today?</a:t>
            </a:r>
          </a:p>
          <a:p>
            <a:pPr marL="285750" indent="-285750">
              <a:buFont typeface="Wingdings"/>
              <a:buChar char="à"/>
            </a:pPr>
            <a:r>
              <a:rPr lang="en-US" sz="2800" dirty="0" smtClean="0">
                <a:sym typeface="Wingdings" pitchFamily="2" charset="2"/>
              </a:rPr>
              <a:t>Can we identify technical support skills locally?</a:t>
            </a:r>
          </a:p>
          <a:p>
            <a:pPr marL="285750" indent="-285750">
              <a:buFont typeface="Wingdings"/>
              <a:buChar char="à"/>
            </a:pPr>
            <a:r>
              <a:rPr lang="en-US" sz="2800" dirty="0" smtClean="0">
                <a:sym typeface="Wingdings" pitchFamily="2" charset="2"/>
              </a:rPr>
              <a:t>Is this/should this be </a:t>
            </a:r>
            <a:r>
              <a:rPr lang="en-US" sz="2800" dirty="0">
                <a:sym typeface="Wingdings" pitchFamily="2" charset="2"/>
              </a:rPr>
              <a:t>an activity </a:t>
            </a:r>
            <a:r>
              <a:rPr lang="en-US" sz="2800" dirty="0" smtClean="0">
                <a:sym typeface="Wingdings" pitchFamily="2" charset="2"/>
              </a:rPr>
              <a:t>coordinated by the </a:t>
            </a:r>
            <a:r>
              <a:rPr lang="en-US" sz="2800" dirty="0">
                <a:sym typeface="Wingdings" pitchFamily="2" charset="2"/>
              </a:rPr>
              <a:t>M&amp;E team</a:t>
            </a:r>
            <a:r>
              <a:rPr lang="en-US" sz="2800" dirty="0" smtClean="0">
                <a:sym typeface="Wingdings" pitchFamily="2" charset="2"/>
              </a:rPr>
              <a:t>?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57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Longer term process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46584"/>
              </p:ext>
            </p:extLst>
          </p:nvPr>
        </p:nvGraphicFramePr>
        <p:xfrm>
          <a:off x="1066800" y="653458"/>
          <a:ext cx="7086600" cy="6396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0560"/>
                <a:gridCol w="6586040"/>
              </a:tblGrid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Decide who will do the site selection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Decide what a site is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Decide on </a:t>
                      </a:r>
                      <a:r>
                        <a:rPr lang="en-US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criteria </a:t>
                      </a:r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 be used in </a:t>
                      </a:r>
                      <a:r>
                        <a:rPr lang="en-US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different  selection steps ( then what specific</a:t>
                      </a:r>
                      <a:r>
                        <a:rPr lang="en-US" sz="1400" b="1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dataset to use for  each criteria, </a:t>
                      </a:r>
                      <a:r>
                        <a:rPr lang="en-US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and what specific </a:t>
                      </a:r>
                      <a:r>
                        <a:rPr lang="en-US" sz="1400" b="1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“threshold” or “cutoff” values for criteria ranges)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Define the target zone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Spatial stratification and selection of "sets of suitable sites"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Sub-systems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Sustainability index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Intensification index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crop-livestock-NRM </a:t>
                      </a:r>
                      <a:r>
                        <a:rPr lang="en-US" sz="1200" i="1" u="none" strike="noStrike" dirty="0" smtClean="0">
                          <a:effectLst/>
                        </a:rPr>
                        <a:t>integration </a:t>
                      </a:r>
                      <a:r>
                        <a:rPr lang="en-US" sz="1200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potential</a:t>
                      </a:r>
                      <a:endParaRPr lang="en-US" sz="1200" b="0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 smtClean="0">
                          <a:effectLst/>
                        </a:rPr>
                        <a:t>"syndromes"?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Review/Validation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Scoring of potential sites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representativeness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out-scaling potential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for </a:t>
                      </a:r>
                      <a:r>
                        <a:rPr lang="en-US" sz="1200" i="1" u="none" strike="noStrike" dirty="0" smtClean="0">
                          <a:effectLst/>
                        </a:rPr>
                        <a:t>demonstrating </a:t>
                      </a:r>
                      <a:r>
                        <a:rPr lang="en-US" sz="1200" i="1" u="none" strike="noStrike" dirty="0">
                          <a:effectLst/>
                        </a:rPr>
                        <a:t>push-pull effect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16773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synergies with on-going work, previous work of other stakeholders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synergies with CRPs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3756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to offer something that is not being offered by others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for collaboration with NARS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for impact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Potential for linking with private sector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existing applicable/adaptable technologies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human capacity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engagement with the local communities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presence of extension services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l" fontAlgn="b"/>
                      <a:endParaRPr lang="en-US" sz="1400" b="0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existing farmer </a:t>
                      </a:r>
                      <a:r>
                        <a:rPr lang="en-US" sz="1200" i="1" u="none" strike="noStrike" dirty="0" err="1">
                          <a:effectLst/>
                        </a:rPr>
                        <a:t>organisations</a:t>
                      </a:r>
                      <a:r>
                        <a:rPr lang="en-US" sz="1200" i="1" u="none" strike="noStrike" dirty="0">
                          <a:effectLst/>
                        </a:rPr>
                        <a:t>, CBOs, …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Agreement on final set of sites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  <a:tr h="20427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>
                          <a:effectLst/>
                        </a:rPr>
                        <a:t>9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Start implementation of the project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33" marR="6833" marT="683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21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466</Words>
  <Application>Microsoft Office PowerPoint</Application>
  <PresentationFormat>On-screen Show (4:3)</PresentationFormat>
  <Paragraphs>123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Site selection: Quick start-up process</vt:lpstr>
      <vt:lpstr>Site selection: Quick start-up process</vt:lpstr>
      <vt:lpstr>Site selection: Quick start-up process</vt:lpstr>
      <vt:lpstr>Site selection: Quick start-up process</vt:lpstr>
      <vt:lpstr>Longer term process</vt:lpstr>
      <vt:lpstr>Longer term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selection</dc:title>
  <dc:creator>Notenbaert, An (ILRI)</dc:creator>
  <cp:lastModifiedBy>Notenbaert, An (ILRI)</cp:lastModifiedBy>
  <cp:revision>7</cp:revision>
  <dcterms:created xsi:type="dcterms:W3CDTF">2012-02-01T22:02:43Z</dcterms:created>
  <dcterms:modified xsi:type="dcterms:W3CDTF">2012-05-29T06:42:54Z</dcterms:modified>
</cp:coreProperties>
</file>